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mf" ContentType="image/x-w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32"/>
  </p:handoutMasterIdLst>
  <p:sldIdLst>
    <p:sldId id="319" r:id="rId3"/>
    <p:sldId id="317" r:id="rId4"/>
    <p:sldId id="435" r:id="rId5"/>
    <p:sldId id="436" r:id="rId6"/>
    <p:sldId id="437" r:id="rId7"/>
    <p:sldId id="438" r:id="rId8"/>
    <p:sldId id="460" r:id="rId9"/>
    <p:sldId id="413" r:id="rId10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1" r:id="rId29"/>
    <p:sldId id="432" r:id="rId30"/>
    <p:sldId id="433" r:id="rId31"/>
  </p:sldIdLst>
  <p:sldSz cx="9144000" cy="6858000" type="screen4x3"/>
  <p:notesSz cx="7099300" cy="10234295"/>
  <p:defaultTextStyle>
    <a:defPPr>
      <a:defRPr lang="en-US"/>
    </a:defPPr>
    <a:lvl1pPr algn="l" rtl="0" fontAlgn="base">
      <a:spcBef>
        <a:spcPct val="20000"/>
      </a:spcBef>
      <a:spcAft>
        <a:spcPct val="0"/>
      </a:spcAft>
      <a:buFont typeface="Arial" panose="020B0604020202020204" pitchFamily="34" charset="0"/>
      <a:defRPr sz="2400" kern="1200">
        <a:solidFill>
          <a:schemeClr val="bg2"/>
        </a:solidFill>
        <a:latin typeface="Comic Sans MS" panose="030F0702030302020204" pitchFamily="66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Font typeface="Arial" panose="020B0604020202020204" pitchFamily="34" charset="0"/>
      <a:defRPr sz="2400" kern="1200">
        <a:solidFill>
          <a:schemeClr val="bg2"/>
        </a:solidFill>
        <a:latin typeface="Comic Sans MS" panose="030F0702030302020204" pitchFamily="66" charset="0"/>
        <a:ea typeface="黑体" panose="02010609060101010101" pitchFamily="49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Font typeface="Arial" panose="020B0604020202020204" pitchFamily="34" charset="0"/>
      <a:defRPr sz="2400" kern="1200">
        <a:solidFill>
          <a:schemeClr val="bg2"/>
        </a:solidFill>
        <a:latin typeface="Comic Sans MS" panose="030F0702030302020204" pitchFamily="66" charset="0"/>
        <a:ea typeface="黑体" panose="02010609060101010101" pitchFamily="49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Font typeface="Arial" panose="020B0604020202020204" pitchFamily="34" charset="0"/>
      <a:defRPr sz="2400" kern="1200">
        <a:solidFill>
          <a:schemeClr val="bg2"/>
        </a:solidFill>
        <a:latin typeface="Comic Sans MS" panose="030F0702030302020204" pitchFamily="66" charset="0"/>
        <a:ea typeface="黑体" panose="02010609060101010101" pitchFamily="49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Font typeface="Arial" panose="020B0604020202020204" pitchFamily="34" charset="0"/>
      <a:defRPr sz="2400" kern="1200">
        <a:solidFill>
          <a:schemeClr val="bg2"/>
        </a:solidFill>
        <a:latin typeface="Comic Sans MS" panose="030F0702030302020204" pitchFamily="66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bg2"/>
        </a:solidFill>
        <a:latin typeface="Comic Sans MS" panose="030F0702030302020204" pitchFamily="66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bg2"/>
        </a:solidFill>
        <a:latin typeface="Comic Sans MS" panose="030F0702030302020204" pitchFamily="66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bg2"/>
        </a:solidFill>
        <a:latin typeface="Comic Sans MS" panose="030F0702030302020204" pitchFamily="66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bg2"/>
        </a:solidFill>
        <a:latin typeface="Comic Sans MS" panose="030F0702030302020204" pitchFamily="66" charset="0"/>
        <a:ea typeface="黑体" panose="02010609060101010101" pitchFamily="49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00"/>
    <a:srgbClr val="F8F8F8"/>
    <a:srgbClr val="6600CC"/>
    <a:srgbClr val="009900"/>
    <a:srgbClr val="33CC33"/>
    <a:srgbClr val="003399"/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156" autoAdjust="0"/>
    <p:restoredTop sz="94590" autoAdjust="0"/>
  </p:normalViewPr>
  <p:slideViewPr>
    <p:cSldViewPr>
      <p:cViewPr varScale="1">
        <p:scale>
          <a:sx n="115" d="100"/>
          <a:sy n="115" d="100"/>
        </p:scale>
        <p:origin x="111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defTabSz="990600">
              <a:spcBef>
                <a:spcPct val="0"/>
              </a:spcBef>
              <a:buFontTx/>
              <a:buNone/>
              <a:defRPr sz="130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>
              <a:spcBef>
                <a:spcPct val="0"/>
              </a:spcBef>
              <a:buFontTx/>
              <a:buNone/>
              <a:defRPr sz="130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64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defTabSz="990600">
              <a:spcBef>
                <a:spcPct val="0"/>
              </a:spcBef>
              <a:buFontTx/>
              <a:buNone/>
              <a:defRPr sz="130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64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>
              <a:spcBef>
                <a:spcPct val="0"/>
              </a:spcBef>
              <a:defRPr sz="1300" noProof="1" dirty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E229634E-E55F-4A92-B05A-0D31F7D481F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defTabSz="990600">
              <a:spcBef>
                <a:spcPct val="0"/>
              </a:spcBef>
              <a:buFontTx/>
              <a:buNone/>
              <a:defRPr sz="130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>
              <a:spcBef>
                <a:spcPct val="0"/>
              </a:spcBef>
              <a:buFontTx/>
              <a:buNone/>
              <a:defRPr sz="130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1028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759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defTabSz="990600">
              <a:spcBef>
                <a:spcPct val="0"/>
              </a:spcBef>
              <a:buFontTx/>
              <a:buNone/>
              <a:defRPr sz="1300">
                <a:solidFill>
                  <a:schemeClr val="tx1"/>
                </a:solidFill>
                <a:effectLst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9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>
              <a:spcBef>
                <a:spcPct val="0"/>
              </a:spcBef>
              <a:defRPr sz="1300" noProof="1" dirty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59D6EE8D-ADC0-4A18-B8DE-64B02961942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3489-B59E-4DF2-8831-AD7DC9E58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用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327558" y="6505301"/>
            <a:ext cx="1030608" cy="3526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BDE2FB-9A02-4889-B394-FF3F993EBD5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C4F54F7-7E5C-4810-A9E2-0D55C70ADC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 60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2"/>
          </p:nvPr>
        </p:nvSpPr>
        <p:spPr>
          <a:xfrm>
            <a:off x="379639" y="979261"/>
            <a:ext cx="8384722" cy="504598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057FD3-9015-4C59-8448-2C96FC0FD71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C4F54F7-7E5C-4810-A9E2-0D55C70ADC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 60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用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20F811-985F-4B1E-9B30-4A2DCA5143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C4F54F7-7E5C-4810-A9E2-0D55C70ADC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 60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318533" y="2113416"/>
            <a:ext cx="6506935" cy="2025877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F7D359-94CC-4C49-BB2A-F39CA2E261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BC0F84-B84D-42DF-AC2C-C565AF19FF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848600" cy="7620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752600"/>
            <a:ext cx="7848600" cy="45720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9BD482-8FCF-4C8E-B425-C594F780C7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848600" cy="7620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3848100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752600"/>
            <a:ext cx="3848100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101CCF-CE0D-476F-82A7-518D7A1404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848600" cy="7620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3848100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10100" y="1752600"/>
            <a:ext cx="3848100" cy="22098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10100" y="4114800"/>
            <a:ext cx="3848100" cy="22098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969D6-0948-411F-A2D9-76FEE635BDF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7168242" y="6505302"/>
            <a:ext cx="1975758" cy="352698"/>
          </a:xfrm>
          <a:prstGeom prst="rect">
            <a:avLst/>
          </a:prstGeom>
          <a:solidFill>
            <a:schemeClr val="bg1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3364" y="6505302"/>
            <a:ext cx="1045707" cy="352698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A8B986A-35F6-4D1B-B567-72E63B82337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957615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4095" y="6505303"/>
            <a:ext cx="783771" cy="352698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505303"/>
            <a:ext cx="2717074" cy="3526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国家高性能计算中心（合肥）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717073" y="6505303"/>
            <a:ext cx="4451169" cy="352697"/>
          </a:xfrm>
          <a:prstGeom prst="rect">
            <a:avLst/>
          </a:prstGeom>
          <a:solidFill>
            <a:schemeClr val="bg1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并行计算，孙广中（中国科学技术大学，计算机学院）</a:t>
            </a:r>
            <a:endParaRPr lang="zh-CN" altLang="en-US" sz="120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144000" cy="6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5531-F224-4B38-9BE5-F218FB225E0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7C9FE-7444-4D16-929B-B658F50EBD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7168242" y="6505302"/>
            <a:ext cx="1975758" cy="352698"/>
          </a:xfrm>
          <a:prstGeom prst="rect">
            <a:avLst/>
          </a:prstGeom>
          <a:solidFill>
            <a:schemeClr val="bg1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421" y="96837"/>
            <a:ext cx="7886700" cy="516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333" y="984703"/>
            <a:ext cx="8309335" cy="5048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39694" y="6505301"/>
            <a:ext cx="1030608" cy="3526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057FD3-9015-4C59-8448-2C96FC0FD71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3538" y="6505302"/>
            <a:ext cx="879834" cy="3526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C4F54F7-7E5C-4810-A9E2-0D55C70ADC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 60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6505303"/>
            <a:ext cx="2717074" cy="3526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国家高性能计算中心（合肥）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717073" y="6505303"/>
            <a:ext cx="4451169" cy="352697"/>
          </a:xfrm>
          <a:prstGeom prst="rect">
            <a:avLst/>
          </a:prstGeom>
          <a:solidFill>
            <a:schemeClr val="bg1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并行计算，孙广中（中国科学技术大学，计算机学院）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hyperlink" Target="http://www.nsccwx.cn/" TargetMode="Externa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8.xml"/><Relationship Id="rId5" Type="http://schemas.openxmlformats.org/officeDocument/2006/relationships/slide" Target="slide20.xml"/><Relationship Id="rId4" Type="http://schemas.openxmlformats.org/officeDocument/2006/relationships/slide" Target="slide19.xml"/><Relationship Id="rId3" Type="http://schemas.openxmlformats.org/officeDocument/2006/relationships/slide" Target="slide17.xml"/><Relationship Id="rId2" Type="http://schemas.openxmlformats.org/officeDocument/2006/relationships/image" Target="../media/image19.png"/><Relationship Id="rId1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1.png"/><Relationship Id="rId2" Type="http://schemas.openxmlformats.org/officeDocument/2006/relationships/slide" Target="slide16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1.png"/><Relationship Id="rId2" Type="http://schemas.openxmlformats.org/officeDocument/2006/relationships/slide" Target="slide16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1.png"/><Relationship Id="rId2" Type="http://schemas.openxmlformats.org/officeDocument/2006/relationships/slide" Target="slide16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0.png"/><Relationship Id="rId2" Type="http://schemas.openxmlformats.org/officeDocument/2006/relationships/hyperlink" Target="http://www.netlib.org/utk/people/JackDongarra/PAPERS/tianhe-2-dongarra-report.pdf" TargetMode="External"/><Relationship Id="rId1" Type="http://schemas.openxmlformats.org/officeDocument/2006/relationships/hyperlink" Target="http://www.nsccwx.cn/upfiles/%E4%B8%AD%E6%96%87%E5%AE%A3%E4%BC%A0%E5%86%8C%E6%9C%80%E7%BB%88%E7%89%88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hyperlink" Target="http://news.bandao.cn/news_html/201803/20180307/news_20180307_2810731.shtml" TargetMode="External"/><Relationship Id="rId3" Type="http://schemas.openxmlformats.org/officeDocument/2006/relationships/hyperlink" Target="http://cnews.chinadaily.com.cn/2018-03/08/content_35809381.htm" TargetMode="External"/><Relationship Id="rId2" Type="http://schemas.openxmlformats.org/officeDocument/2006/relationships/hyperlink" Target="http://news.sznews.com/content/2018-03/19/content_18695871.htm" TargetMode="External"/><Relationship Id="rId1" Type="http://schemas.openxmlformats.org/officeDocument/2006/relationships/hyperlink" Target="http://www.china.com.cn/chinese/TEC-c/284542.ht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hyperlink" Target="http://www.nscc-gz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1700808"/>
            <a:ext cx="6506935" cy="202587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5400" smtClean="0"/>
              <a:t>并行计算</a:t>
            </a:r>
            <a:br>
              <a:rPr lang="zh-CN" altLang="en-US" sz="4400" b="1" smtClean="0"/>
            </a:br>
            <a:r>
              <a:rPr lang="en-US" altLang="zh-CN" sz="4400" smtClean="0"/>
              <a:t>Parallel Computing</a:t>
            </a:r>
            <a:endParaRPr lang="en-US" altLang="zh-CN" sz="4400" smtClean="0"/>
          </a:p>
        </p:txBody>
      </p:sp>
      <p:sp>
        <p:nvSpPr>
          <p:cNvPr id="588803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011075" y="3880488"/>
            <a:ext cx="5004048" cy="1133928"/>
          </a:xfrm>
        </p:spPr>
        <p:txBody>
          <a:bodyPr/>
          <a:lstStyle/>
          <a:p>
            <a:pPr marL="0" indent="0" algn="ctr" eaLnBrk="1" hangingPunct="1">
              <a:buNone/>
              <a:defRPr/>
            </a:pPr>
            <a:endParaRPr lang="en-US" altLang="zh-CN" sz="28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pPr marL="0" indent="0" algn="ctr" eaLnBrk="1" hangingPunct="1">
              <a:buNone/>
              <a:defRPr/>
            </a:pPr>
            <a:r>
              <a:rPr lang="en-US" altLang="zh-CN" sz="2800" dirty="0" smtClean="0">
                <a:solidFill>
                  <a:srgbClr val="0070C0"/>
                </a:solidFill>
                <a:latin typeface="+mj-ea"/>
                <a:ea typeface="+mj-ea"/>
              </a:rPr>
              <a:t>Spring, 2020</a:t>
            </a:r>
            <a:endParaRPr lang="en-US" altLang="zh-CN" sz="2800" dirty="0" smtClean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FB7CE0F-7A11-4679-94E6-1A3F3A3B401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7" name="文本框 1"/>
          <p:cNvSpPr txBox="1"/>
          <p:nvPr/>
        </p:nvSpPr>
        <p:spPr>
          <a:xfrm>
            <a:off x="316168" y="125454"/>
            <a:ext cx="6217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天河二号（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Tianhe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-2/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MilkyWay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机器情况</a:t>
            </a:r>
            <a:endParaRPr lang="zh-CN" altLang="en-US" sz="24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36930" y="855465"/>
          <a:ext cx="4433589" cy="288546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94871"/>
                <a:gridCol w="2838718"/>
              </a:tblGrid>
              <a:tr h="374231">
                <a:tc gridSpan="2"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Hardware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31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Architecture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TH-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IVB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FEP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 Cluster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31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Processor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Intel Xeon 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E5-2692v2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 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12C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 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2.2GHz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31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Accelerator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Intel Xeon Phi 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31S1P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31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Cores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3,120,000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31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Memory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1,024,000 GB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31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Interconnect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TH Express-2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36930" y="4009277"/>
          <a:ext cx="8508282" cy="14833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4247831"/>
                <a:gridCol w="4260451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CN" b="0" smtClean="0">
                          <a:latin typeface="等线" panose="02010600030101010101" charset="-122"/>
                          <a:ea typeface="等线" panose="02010600030101010101" charset="-122"/>
                        </a:rPr>
                        <a:t>Performance</a:t>
                      </a:r>
                      <a:endParaRPr lang="zh-CN" altLang="en-US" b="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Linpack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 Performance(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Rmax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)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33,862.7 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TFlop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/s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Theoretical Peak (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Rpeak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)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54,902.4 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TFlop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/s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Nmax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9,960,000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943710" y="2999251"/>
          <a:ext cx="390150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3334"/>
                <a:gridCol w="2448168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Power Consumption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Power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smtClean="0">
                          <a:solidFill>
                            <a:schemeClr val="tx1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17,808.00 kW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943710" y="846772"/>
          <a:ext cx="3901502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0751"/>
                <a:gridCol w="1950751"/>
              </a:tblGrid>
              <a:tr h="354590">
                <a:tc gridSpan="2"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Software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590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Operating</a:t>
                      </a:r>
                      <a:r>
                        <a:rPr lang="en-US" altLang="zh-CN" baseline="0" smtClean="0">
                          <a:latin typeface="等线" panose="02010600030101010101" charset="-122"/>
                          <a:ea typeface="等线" panose="02010600030101010101" charset="-122"/>
                        </a:rPr>
                        <a:t> System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Kylin</a:t>
                      </a:r>
                      <a:r>
                        <a:rPr lang="en-US" altLang="zh-CN" baseline="0" smtClean="0">
                          <a:latin typeface="等线" panose="02010600030101010101" charset="-122"/>
                          <a:ea typeface="等线" panose="02010600030101010101" charset="-122"/>
                        </a:rPr>
                        <a:t> Linux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590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Compiler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icc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590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Math Library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Intel 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MKL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-11.0.0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006681" y="1155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64813" y="6002845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Measure of floating-point rate of execution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7344" y="5818179"/>
            <a:ext cx="213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gradFill flip="none" rotWithShape="1">
                  <a:gsLst>
                    <a:gs pos="0">
                      <a:srgbClr val="FF0000">
                        <a:alpha val="50000"/>
                      </a:srgbClr>
                    </a:gs>
                    <a:gs pos="100000">
                      <a:srgbClr val="C00000"/>
                    </a:gs>
                  </a:gsLst>
                  <a:lin ang="0" scaled="1"/>
                  <a:tileRect/>
                </a:gradFill>
                <a:latin typeface="等线" panose="02010600030101010101" charset="-122"/>
                <a:ea typeface="等线" panose="02010600030101010101" charset="-122"/>
              </a:rPr>
              <a:t>G   T   P   E   Z   Y</a:t>
            </a:r>
            <a:endParaRPr lang="zh-CN" altLang="en-US" sz="2000" b="1">
              <a:gradFill flip="none" rotWithShape="1">
                <a:gsLst>
                  <a:gs pos="0">
                    <a:srgbClr val="FF0000">
                      <a:alpha val="50000"/>
                    </a:srgbClr>
                  </a:gs>
                  <a:gs pos="100000">
                    <a:srgbClr val="C00000"/>
                  </a:gs>
                </a:gsLst>
                <a:lin ang="0" scaled="1"/>
                <a:tileRect/>
              </a:gra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6596" y="5625275"/>
            <a:ext cx="32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Upper 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</a:rPr>
              <a:t>bound on performance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02522" y="4596714"/>
            <a:ext cx="304259" cy="1590797"/>
            <a:chOff x="226092" y="4596714"/>
            <a:chExt cx="304259" cy="1590797"/>
          </a:xfrm>
        </p:grpSpPr>
        <p:cxnSp>
          <p:nvCxnSpPr>
            <p:cNvPr id="51" name="直接箭头连接符 50"/>
            <p:cNvCxnSpPr/>
            <p:nvPr/>
          </p:nvCxnSpPr>
          <p:spPr>
            <a:xfrm>
              <a:off x="227902" y="6179273"/>
              <a:ext cx="302449" cy="0"/>
            </a:xfrm>
            <a:prstGeom prst="straightConnector1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226092" y="4596714"/>
              <a:ext cx="0" cy="15907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227902" y="4596714"/>
              <a:ext cx="224360" cy="0"/>
            </a:xfrm>
            <a:prstGeom prst="line">
              <a:avLst/>
            </a:prstGeom>
            <a:ln w="12700"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接连接符 61"/>
          <p:cNvCxnSpPr/>
          <p:nvPr/>
        </p:nvCxnSpPr>
        <p:spPr>
          <a:xfrm>
            <a:off x="2932668" y="4950941"/>
            <a:ext cx="963827" cy="0"/>
          </a:xfrm>
          <a:prstGeom prst="line">
            <a:avLst/>
          </a:prstGeom>
          <a:ln w="127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3895980" y="4953000"/>
            <a:ext cx="0" cy="8651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3538571" y="5819989"/>
            <a:ext cx="35792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7" name="文本框 1"/>
          <p:cNvSpPr txBox="1"/>
          <p:nvPr/>
        </p:nvSpPr>
        <p:spPr>
          <a:xfrm>
            <a:off x="316168" y="125454"/>
            <a:ext cx="6897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天河二号（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Tianhe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-2/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MilkyWay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in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the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smtClean="0">
                <a:solidFill>
                  <a:srgbClr val="0070C0"/>
                </a:solidFill>
                <a:ea typeface="黑体" panose="02010609060101010101" pitchFamily="49" charset="-122"/>
              </a:rPr>
              <a:t>Top500</a:t>
            </a:r>
            <a:endParaRPr lang="zh-CN" altLang="en-US" sz="240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43" y="723481"/>
            <a:ext cx="6394464" cy="57416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2773" y="2762793"/>
            <a:ext cx="1585690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Performance</a:t>
            </a:r>
            <a:endParaRPr lang="en-US" altLang="zh-CN" sz="2000" smtClean="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ctr"/>
            <a:r>
              <a:rPr lang="en-US" altLang="zh-CN" sz="2000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&amp;</a:t>
            </a:r>
            <a:endParaRPr lang="en-US" altLang="zh-CN" sz="2000" smtClean="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ctr"/>
            <a:r>
              <a:rPr lang="en-US" altLang="zh-CN" sz="200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Rank</a:t>
            </a:r>
            <a:endParaRPr lang="zh-CN" altLang="en-US" sz="200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141862" y="2051050"/>
            <a:ext cx="742950" cy="2127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4989" y="4291913"/>
            <a:ext cx="178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#1</a:t>
            </a:r>
            <a:endParaRPr lang="en-US" altLang="zh-CN" smtClean="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ctr"/>
            <a:r>
              <a:rPr lang="en-US" altLang="zh-CN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2013.6~2015.11</a:t>
            </a:r>
            <a:endParaRPr lang="zh-CN" altLang="en-US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4989" y="5817768"/>
            <a:ext cx="213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gradFill flip="none" rotWithShape="1">
                  <a:gsLst>
                    <a:gs pos="0">
                      <a:srgbClr val="FF0000">
                        <a:alpha val="50000"/>
                      </a:srgbClr>
                    </a:gs>
                    <a:gs pos="100000">
                      <a:srgbClr val="C00000"/>
                    </a:gs>
                  </a:gsLst>
                  <a:lin ang="0" scaled="1"/>
                  <a:tileRect/>
                </a:gradFill>
                <a:latin typeface="等线" panose="02010600030101010101" charset="-122"/>
                <a:ea typeface="等线" panose="02010600030101010101" charset="-122"/>
              </a:rPr>
              <a:t>G   T   P   E   Z   Y</a:t>
            </a:r>
            <a:endParaRPr lang="zh-CN" altLang="en-US" sz="2000" b="1">
              <a:gradFill flip="none" rotWithShape="1">
                <a:gsLst>
                  <a:gs pos="0">
                    <a:srgbClr val="FF0000">
                      <a:alpha val="50000"/>
                    </a:srgbClr>
                  </a:gs>
                  <a:gs pos="100000">
                    <a:srgbClr val="C00000"/>
                  </a:gs>
                </a:gsLst>
                <a:lin ang="0" scaled="1"/>
                <a:tileRect/>
              </a:gra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619632" y="2166895"/>
            <a:ext cx="57494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385683" y="1972746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33PFlop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</a:rPr>
              <a:t>/</a:t>
            </a:r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s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7" name="文本框 1"/>
          <p:cNvSpPr txBox="1"/>
          <p:nvPr/>
        </p:nvSpPr>
        <p:spPr>
          <a:xfrm>
            <a:off x="316168" y="125454"/>
            <a:ext cx="6897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天河二号（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Tianhe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-2/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MilkyWay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in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the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smtClean="0">
                <a:solidFill>
                  <a:srgbClr val="0070C0"/>
                </a:solidFill>
                <a:ea typeface="黑体" panose="02010609060101010101" pitchFamily="49" charset="-122"/>
              </a:rPr>
              <a:t>Top500</a:t>
            </a:r>
            <a:endParaRPr lang="zh-CN" altLang="en-US" sz="240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29" y="944544"/>
            <a:ext cx="7585937" cy="5081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168" y="3145134"/>
            <a:ext cx="87075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Power</a:t>
            </a:r>
            <a:endParaRPr lang="zh-CN" altLang="en-US" sz="200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930876" y="595357"/>
            <a:ext cx="1409700" cy="140678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606378" y="1993900"/>
            <a:ext cx="71833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84050" y="1809235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等线" panose="02010600030101010101" charset="-122"/>
                <a:ea typeface="等线" panose="02010600030101010101" charset="-122"/>
              </a:rPr>
              <a:t>17,808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4" name="文本框 1"/>
          <p:cNvSpPr txBox="1"/>
          <p:nvPr/>
        </p:nvSpPr>
        <p:spPr>
          <a:xfrm>
            <a:off x="316168" y="125454"/>
            <a:ext cx="6897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天河二号（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Tianhe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-2/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MilkyWay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in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the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smtClean="0">
                <a:solidFill>
                  <a:srgbClr val="0070C0"/>
                </a:solidFill>
                <a:ea typeface="黑体" panose="02010609060101010101" pitchFamily="49" charset="-122"/>
              </a:rPr>
              <a:t>Top500</a:t>
            </a:r>
            <a:endParaRPr lang="zh-CN" altLang="en-US" sz="240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12" y="1013253"/>
            <a:ext cx="7669788" cy="50618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639" y="3344137"/>
            <a:ext cx="1202573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Efficiency</a:t>
            </a:r>
            <a:endParaRPr lang="zh-CN" altLang="en-US" sz="200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897924" y="562405"/>
            <a:ext cx="1260389" cy="166181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400432" y="2241038"/>
            <a:ext cx="738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63062" y="205637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61.7%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4" name="文本框 1"/>
          <p:cNvSpPr txBox="1"/>
          <p:nvPr/>
        </p:nvSpPr>
        <p:spPr>
          <a:xfrm>
            <a:off x="316168" y="125454"/>
            <a:ext cx="5602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天河二号（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Tianhe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-2/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MilkyWay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lang="zh-CN" altLang="en-US" sz="240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pic>
        <p:nvPicPr>
          <p:cNvPr id="2050" name="Picture 2" descr="http://www.nscc-gz.cn/userfiles/files/dx00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11" y="1063840"/>
            <a:ext cx="4107711" cy="226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nscc-gz.cn/userfiles/files/dx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12" y="3635559"/>
            <a:ext cx="4107712" cy="226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://www.nscc-gz.cn/userfiles/files/dx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80" y="1063840"/>
            <a:ext cx="4107712" cy="226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nscc-gz.cn/userfiles/files/dx0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79" y="3635559"/>
            <a:ext cx="4123557" cy="227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4" name="文本框 1"/>
          <p:cNvSpPr txBox="1"/>
          <p:nvPr/>
        </p:nvSpPr>
        <p:spPr>
          <a:xfrm>
            <a:off x="316168" y="125454"/>
            <a:ext cx="5602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天河二号（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Tianhe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-2/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MilkyWay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lang="zh-CN" altLang="en-US" sz="240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pic>
        <p:nvPicPr>
          <p:cNvPr id="1030" name="Picture 6" descr="http://www.nscc-gz.cn/userfiles/files/dx00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168" y="1055447"/>
            <a:ext cx="4156002" cy="229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nscc-gz.cn/userfiles/files/dx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7" y="3635557"/>
            <a:ext cx="4140032" cy="22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nscc-gz.cn/userfiles/files/dx0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167" y="3635558"/>
            <a:ext cx="4140030" cy="228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nscc-gz.cn/userfiles/files/dx0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7" y="1051107"/>
            <a:ext cx="4164260" cy="22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04768" y="2890391"/>
            <a:ext cx="41344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超级计算机</a:t>
            </a:r>
            <a:endParaRPr lang="en-US" altLang="zh-CN" sz="20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神威</a:t>
            </a:r>
            <a:r>
              <a:rPr lang="en-US" altLang="zh-CN" sz="4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4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太湖之光</a:t>
            </a:r>
            <a:endParaRPr lang="zh-CN" altLang="en-US" sz="44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1063" y="80386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天河二号 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&amp; 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神威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太湖之光</a:t>
            </a:r>
            <a:endParaRPr lang="zh-CN" altLang="en-US" sz="24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6" name="文本框 1"/>
          <p:cNvSpPr txBox="1"/>
          <p:nvPr/>
        </p:nvSpPr>
        <p:spPr>
          <a:xfrm>
            <a:off x="316168" y="125454"/>
            <a:ext cx="6761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神威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太湖之光（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Sunway TaihuLight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建造情况</a:t>
            </a:r>
            <a:endParaRPr lang="zh-CN" altLang="en-US" sz="24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19282" y="914679"/>
          <a:ext cx="7953902" cy="1854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593865"/>
                <a:gridCol w="536003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网站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  <a:hlinkClick r:id="rId1"/>
                        </a:rPr>
                        <a:t>http://www.nsccwx.cn/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制造商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国家并行计算机工程技术研究中心（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NRCPC</a:t>
                      </a:r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）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位置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国家超算中心（无锡，江苏）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NSCC-Wuxi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耗资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smtClean="0">
                          <a:solidFill>
                            <a:schemeClr val="tx1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$273 million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首次进入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Top500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2016.6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4905" t="2349"/>
          <a:stretch>
            <a:fillRect/>
          </a:stretch>
        </p:blipFill>
        <p:spPr>
          <a:xfrm>
            <a:off x="419281" y="3096439"/>
            <a:ext cx="3999533" cy="29307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31" y="2909350"/>
            <a:ext cx="3121940" cy="3117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36930" y="855465"/>
          <a:ext cx="4433589" cy="2511235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94871"/>
                <a:gridCol w="2838718"/>
              </a:tblGrid>
              <a:tr h="374231">
                <a:tc gridSpan="2"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Hardware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31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Architecture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Sunway MPP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31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Processor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Sunway SW26010 260C 1.45GHz</a:t>
                      </a:r>
                      <a:endParaRPr lang="en-US" altLang="zh-CN" smtClean="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31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Cores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10,649,600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31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Memory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1,310,720 GB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31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Interconnect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Sunway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36930" y="3748018"/>
          <a:ext cx="8508282" cy="14833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4247831"/>
                <a:gridCol w="4260451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CN" b="0" smtClean="0">
                          <a:latin typeface="等线" panose="02010600030101010101" charset="-122"/>
                          <a:ea typeface="等线" panose="02010600030101010101" charset="-122"/>
                        </a:rPr>
                        <a:t>Performance</a:t>
                      </a:r>
                      <a:endParaRPr lang="zh-CN" altLang="en-US" b="0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Linpack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 Performance(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Rmax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)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93,014.6 TFlop/s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Theoretical Peak (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Rpeak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)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125,436 TFlop/s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Nmax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12,288,000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943710" y="2625771"/>
          <a:ext cx="390150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3334"/>
                <a:gridCol w="2448168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Power Consumption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Power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smtClean="0">
                          <a:solidFill>
                            <a:schemeClr val="tx1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15,371.00 kW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943710" y="846772"/>
          <a:ext cx="3901502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0751"/>
                <a:gridCol w="1950751"/>
              </a:tblGrid>
              <a:tr h="354590">
                <a:tc gridSpan="2"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Software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590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Operating</a:t>
                      </a:r>
                      <a:r>
                        <a:rPr lang="en-US" altLang="zh-CN" baseline="0" smtClean="0">
                          <a:latin typeface="等线" panose="02010600030101010101" charset="-122"/>
                          <a:ea typeface="等线" panose="02010600030101010101" charset="-122"/>
                        </a:rPr>
                        <a:t> System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Sunway RaiseOS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590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Parallel Programming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MPI, OpenMP, OpenACC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006681" y="1155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64813" y="5741586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Measure of floating-point rate of execution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01292" y="5557103"/>
            <a:ext cx="213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gradFill flip="none" rotWithShape="1">
                  <a:gsLst>
                    <a:gs pos="0">
                      <a:srgbClr val="FF0000">
                        <a:alpha val="50000"/>
                      </a:srgbClr>
                    </a:gs>
                    <a:gs pos="100000">
                      <a:srgbClr val="C00000"/>
                    </a:gs>
                  </a:gsLst>
                  <a:lin ang="0" scaled="1"/>
                  <a:tileRect/>
                </a:gradFill>
                <a:latin typeface="等线" panose="02010600030101010101" charset="-122"/>
                <a:ea typeface="等线" panose="02010600030101010101" charset="-122"/>
              </a:rPr>
              <a:t>G   T   P   E   Z   Y</a:t>
            </a:r>
            <a:endParaRPr lang="zh-CN" altLang="en-US" sz="2000" b="1">
              <a:gradFill flip="none" rotWithShape="1">
                <a:gsLst>
                  <a:gs pos="0">
                    <a:srgbClr val="FF0000">
                      <a:alpha val="50000"/>
                    </a:srgbClr>
                  </a:gs>
                  <a:gs pos="100000">
                    <a:srgbClr val="C00000"/>
                  </a:gs>
                </a:gsLst>
                <a:lin ang="0" scaled="1"/>
                <a:tileRect/>
              </a:gra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6596" y="5364016"/>
            <a:ext cx="32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Upper 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</a:rPr>
              <a:t>bound on performance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02522" y="4335455"/>
            <a:ext cx="304259" cy="1590797"/>
            <a:chOff x="226092" y="4596714"/>
            <a:chExt cx="304259" cy="1590797"/>
          </a:xfrm>
        </p:grpSpPr>
        <p:cxnSp>
          <p:nvCxnSpPr>
            <p:cNvPr id="51" name="直接箭头连接符 50"/>
            <p:cNvCxnSpPr/>
            <p:nvPr/>
          </p:nvCxnSpPr>
          <p:spPr>
            <a:xfrm>
              <a:off x="227902" y="6179273"/>
              <a:ext cx="302449" cy="0"/>
            </a:xfrm>
            <a:prstGeom prst="straightConnector1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226092" y="4596714"/>
              <a:ext cx="0" cy="15907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227902" y="4596714"/>
              <a:ext cx="224360" cy="0"/>
            </a:xfrm>
            <a:prstGeom prst="line">
              <a:avLst/>
            </a:prstGeom>
            <a:ln w="12700"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接连接符 61"/>
          <p:cNvCxnSpPr/>
          <p:nvPr/>
        </p:nvCxnSpPr>
        <p:spPr>
          <a:xfrm>
            <a:off x="2932668" y="4689682"/>
            <a:ext cx="963827" cy="0"/>
          </a:xfrm>
          <a:prstGeom prst="line">
            <a:avLst/>
          </a:prstGeom>
          <a:ln w="127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3895980" y="4691741"/>
            <a:ext cx="0" cy="8651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3538571" y="5558730"/>
            <a:ext cx="35792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1"/>
          <p:cNvSpPr txBox="1"/>
          <p:nvPr/>
        </p:nvSpPr>
        <p:spPr>
          <a:xfrm>
            <a:off x="316168" y="125454"/>
            <a:ext cx="6761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神威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太湖之光（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Sunway TaihuLight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机器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情况</a:t>
            </a:r>
            <a:endParaRPr lang="zh-CN" altLang="en-US" sz="24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hlinkClick r:id="rId1" tooltip="点击查看详情" action="ppaction://hlinksldjump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078" y="1266095"/>
            <a:ext cx="300158" cy="300158"/>
          </a:xfrm>
          <a:prstGeom prst="rect">
            <a:avLst/>
          </a:prstGeom>
        </p:spPr>
      </p:pic>
      <p:pic>
        <p:nvPicPr>
          <p:cNvPr id="26" name="图片 25">
            <a:hlinkClick r:id="rId3" tooltip="点击查看详情" action="ppaction://hlinksldjump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94" y="1913388"/>
            <a:ext cx="300158" cy="300158"/>
          </a:xfrm>
          <a:prstGeom prst="rect">
            <a:avLst/>
          </a:prstGeom>
        </p:spPr>
      </p:pic>
      <p:pic>
        <p:nvPicPr>
          <p:cNvPr id="27" name="图片 26">
            <a:hlinkClick r:id="rId4" tooltip="点击查看详情" action="ppaction://hlinksldjump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46" y="3035931"/>
            <a:ext cx="300158" cy="300158"/>
          </a:xfrm>
          <a:prstGeom prst="rect">
            <a:avLst/>
          </a:prstGeom>
        </p:spPr>
      </p:pic>
      <p:pic>
        <p:nvPicPr>
          <p:cNvPr id="28" name="图片 27">
            <a:hlinkClick r:id="rId5" tooltip="点击查看详情" action="ppaction://hlinksldjump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890" y="1891442"/>
            <a:ext cx="300158" cy="300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301"/>
          <a:stretch>
            <a:fillRect/>
          </a:stretch>
        </p:blipFill>
        <p:spPr>
          <a:xfrm>
            <a:off x="2612571" y="279061"/>
            <a:ext cx="6531429" cy="62721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1305" y="3061197"/>
            <a:ext cx="20297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“</a:t>
            </a:r>
            <a:r>
              <a:rPr lang="zh-CN" altLang="en-US" sz="20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申威 </a:t>
            </a:r>
            <a:r>
              <a:rPr lang="en-US" altLang="zh-CN" sz="20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26010</a:t>
            </a:r>
            <a:r>
              <a:rPr lang="en-US" altLang="zh-CN" sz="2000" b="1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”</a:t>
            </a:r>
            <a:endParaRPr lang="en-US" altLang="zh-CN" sz="2000" b="1" smtClean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ctr"/>
            <a:r>
              <a:rPr lang="zh-CN" altLang="en-US" sz="200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众</a:t>
            </a:r>
            <a:r>
              <a:rPr lang="zh-CN" altLang="en-US" sz="20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核处理器</a:t>
            </a:r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 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3" name="图片 12">
            <a:hlinkClick r:id="rId2" tooltip="返回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0" y="6030799"/>
            <a:ext cx="440033" cy="440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zh-CN" altLang="en-US" sz="3200" dirty="0" smtClean="0"/>
              <a:t>并行计算</a:t>
            </a:r>
            <a:r>
              <a:rPr lang="zh-CN" altLang="en-US" sz="3200" dirty="0" smtClean="0">
                <a:latin typeface="Arial" panose="020B0604020202020204" pitchFamily="34" charset="0"/>
              </a:rPr>
              <a:t>——</a:t>
            </a:r>
            <a:r>
              <a:rPr lang="zh-CN" altLang="en-US" sz="3200" dirty="0" smtClean="0"/>
              <a:t>结构</a:t>
            </a:r>
            <a:r>
              <a:rPr lang="zh-CN" altLang="en-US" sz="3200" dirty="0" smtClean="0">
                <a:latin typeface="Arial" panose="020B0604020202020204" pitchFamily="34" charset="0"/>
              </a:rPr>
              <a:t>•</a:t>
            </a:r>
            <a:r>
              <a:rPr lang="zh-CN" altLang="en-US" sz="3200" dirty="0" smtClean="0"/>
              <a:t>算法</a:t>
            </a:r>
            <a:r>
              <a:rPr lang="zh-CN" altLang="en-US" sz="3200" dirty="0" smtClean="0">
                <a:latin typeface="Arial" panose="020B0604020202020204" pitchFamily="34" charset="0"/>
              </a:rPr>
              <a:t>•</a:t>
            </a:r>
            <a:r>
              <a:rPr lang="zh-CN" altLang="en-US" sz="3200" dirty="0" smtClean="0"/>
              <a:t>编程</a:t>
            </a:r>
            <a:endParaRPr lang="zh-CN" altLang="en-US" sz="3200" dirty="0" smtClean="0"/>
          </a:p>
        </p:txBody>
      </p:sp>
      <p:sp>
        <p:nvSpPr>
          <p:cNvPr id="586755" name="Rectangle 3"/>
          <p:cNvSpPr>
            <a:spLocks noGrp="1" noChangeArrowheads="1"/>
          </p:cNvSpPr>
          <p:nvPr>
            <p:ph sz="quarter" idx="1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smtClean="0"/>
              <a:t>第一篇 并行计算的基础</a:t>
            </a:r>
            <a:endParaRPr lang="zh-CN" altLang="en-US" sz="2800" smtClean="0"/>
          </a:p>
          <a:p>
            <a:pPr lvl="1" eaLnBrk="1" hangingPunct="1">
              <a:defRPr/>
            </a:pPr>
            <a:r>
              <a:rPr lang="zh-CN" altLang="en-US" sz="2400" smtClean="0"/>
              <a:t>第一章 并行计算与并行计算机结构模型</a:t>
            </a:r>
            <a:endParaRPr lang="en-US" altLang="zh-CN" sz="2400" smtClean="0"/>
          </a:p>
          <a:p>
            <a:pPr lvl="1" eaLnBrk="1" hangingPunct="1">
              <a:defRPr/>
            </a:pPr>
            <a:r>
              <a:rPr lang="zh-CN" altLang="en-US" sz="2400" smtClean="0">
                <a:solidFill>
                  <a:schemeClr val="tx2"/>
                </a:solidFill>
              </a:rPr>
              <a:t>第二章 并行计算机系统互连与基本通信操作</a:t>
            </a:r>
            <a:endParaRPr lang="zh-CN" altLang="en-US" sz="2400" smtClean="0">
              <a:solidFill>
                <a:schemeClr val="tx2"/>
              </a:solidFill>
            </a:endParaRPr>
          </a:p>
          <a:p>
            <a:pPr lvl="1" eaLnBrk="1" hangingPunct="1">
              <a:defRPr/>
            </a:pPr>
            <a:r>
              <a:rPr lang="zh-CN" altLang="en-US" sz="2400" b="1" u="sng" smtClean="0"/>
              <a:t>第三章 典型并行计算机系统介绍</a:t>
            </a:r>
            <a:endParaRPr lang="zh-CN" altLang="en-US" sz="2400" b="1" u="sng" smtClean="0"/>
          </a:p>
          <a:p>
            <a:pPr lvl="1" eaLnBrk="1" hangingPunct="1">
              <a:defRPr/>
            </a:pPr>
            <a:r>
              <a:rPr lang="zh-CN" altLang="en-US" sz="2400" smtClean="0"/>
              <a:t>第四章 并行计算性能评测</a:t>
            </a:r>
            <a:endParaRPr lang="en-US" altLang="zh-CN" sz="2400" smtClean="0"/>
          </a:p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506060-BDE5-4155-AABE-D89AA817A3E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0695" y="0"/>
            <a:ext cx="5570483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4614" y="311841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latin typeface="等线" panose="02010600030101010101" charset="-122"/>
                <a:ea typeface="等线" panose="02010600030101010101" charset="-122"/>
              </a:rPr>
              <a:t>整体设计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1" name="图片 10">
            <a:hlinkClick r:id="rId2" tooltip="返回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0" y="6030799"/>
            <a:ext cx="440033" cy="440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459" y="576065"/>
            <a:ext cx="8015416" cy="50135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17890" y="599886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latin typeface="等线" panose="02010600030101010101" charset="-122"/>
                <a:ea typeface="等线" panose="02010600030101010101" charset="-122"/>
              </a:rPr>
              <a:t>互连方式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7" name="图片 6">
            <a:hlinkClick r:id="rId2" tooltip="返回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0" y="6030799"/>
            <a:ext cx="440033" cy="440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799" y="0"/>
            <a:ext cx="5009461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3385" y="30288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latin typeface="等线" panose="02010600030101010101" charset="-122"/>
                <a:ea typeface="等线" panose="02010600030101010101" charset="-122"/>
              </a:rPr>
              <a:t>软件系统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43" y="723481"/>
            <a:ext cx="6394464" cy="57416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2773" y="2762793"/>
            <a:ext cx="1585690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Performance</a:t>
            </a:r>
            <a:endParaRPr lang="en-US" altLang="zh-CN" sz="2000" smtClean="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ctr"/>
            <a:r>
              <a:rPr lang="en-US" altLang="zh-CN" sz="2000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&amp;</a:t>
            </a:r>
            <a:endParaRPr lang="en-US" altLang="zh-CN" sz="2000" smtClean="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ctr"/>
            <a:r>
              <a:rPr lang="en-US" altLang="zh-CN" sz="200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Rank</a:t>
            </a:r>
            <a:endParaRPr lang="zh-CN" altLang="en-US" sz="200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678340" y="1865010"/>
            <a:ext cx="575755" cy="2295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4989" y="4291913"/>
            <a:ext cx="178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#1</a:t>
            </a:r>
            <a:endParaRPr lang="en-US" altLang="zh-CN" smtClean="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ctr"/>
            <a:r>
              <a:rPr lang="en-US" altLang="zh-CN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2016.6~2017.11</a:t>
            </a:r>
            <a:endParaRPr lang="zh-CN" altLang="en-US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4989" y="5817768"/>
            <a:ext cx="213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gradFill flip="none" rotWithShape="1">
                  <a:gsLst>
                    <a:gs pos="0">
                      <a:srgbClr val="FF0000">
                        <a:alpha val="50000"/>
                      </a:srgbClr>
                    </a:gs>
                    <a:gs pos="100000">
                      <a:srgbClr val="C00000"/>
                    </a:gs>
                  </a:gsLst>
                  <a:lin ang="0" scaled="1"/>
                  <a:tileRect/>
                </a:gradFill>
                <a:latin typeface="等线" panose="02010600030101010101" charset="-122"/>
                <a:ea typeface="等线" panose="02010600030101010101" charset="-122"/>
              </a:rPr>
              <a:t>G   T   P   E   Z   Y</a:t>
            </a:r>
            <a:endParaRPr lang="zh-CN" altLang="en-US" sz="2000" b="1">
              <a:gradFill flip="none" rotWithShape="1">
                <a:gsLst>
                  <a:gs pos="0">
                    <a:srgbClr val="FF0000">
                      <a:alpha val="50000"/>
                    </a:srgbClr>
                  </a:gs>
                  <a:gs pos="100000">
                    <a:srgbClr val="C00000"/>
                  </a:gs>
                </a:gsLst>
                <a:lin ang="0" scaled="1"/>
                <a:tileRect/>
              </a:gra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790453" y="1979785"/>
            <a:ext cx="57494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315618" y="177934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等线" panose="02010600030101010101" charset="-122"/>
                <a:ea typeface="等线" panose="02010600030101010101" charset="-122"/>
              </a:rPr>
              <a:t>9</a:t>
            </a:r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3PFlop/s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316168" y="125454"/>
            <a:ext cx="7402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神威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太湖之光（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Sunway TaihuLight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en-US" altLang="zh-CN" sz="2400">
                <a:solidFill>
                  <a:srgbClr val="0070C0"/>
                </a:solidFill>
                <a:ea typeface="黑体" panose="02010609060101010101" pitchFamily="49" charset="-122"/>
              </a:rPr>
              <a:t>in</a:t>
            </a:r>
            <a:r>
              <a:rPr lang="en-US" altLang="zh-CN" sz="24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黑体" panose="02010609060101010101" pitchFamily="49" charset="-122"/>
              </a:rPr>
              <a:t>the</a:t>
            </a:r>
            <a:r>
              <a:rPr lang="en-US" altLang="zh-CN" sz="24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smtClean="0">
                <a:solidFill>
                  <a:srgbClr val="0070C0"/>
                </a:solidFill>
                <a:ea typeface="黑体" panose="02010609060101010101" pitchFamily="49" charset="-122"/>
              </a:rPr>
              <a:t>Top500</a:t>
            </a:r>
            <a:endParaRPr lang="zh-CN" altLang="en-US" sz="240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29" y="944544"/>
            <a:ext cx="7585937" cy="5081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168" y="3145134"/>
            <a:ext cx="87075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Power</a:t>
            </a:r>
            <a:endParaRPr lang="zh-CN" altLang="en-US" sz="200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940924" y="615453"/>
            <a:ext cx="1340051" cy="1504748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529153" y="2120201"/>
            <a:ext cx="71833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06826" y="1935536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15,371</a:t>
            </a:r>
            <a:endParaRPr lang="zh-CN" altLang="en-US"/>
          </a:p>
        </p:txBody>
      </p:sp>
      <p:sp>
        <p:nvSpPr>
          <p:cNvPr id="10" name="文本框 1"/>
          <p:cNvSpPr txBox="1"/>
          <p:nvPr/>
        </p:nvSpPr>
        <p:spPr>
          <a:xfrm>
            <a:off x="316168" y="125454"/>
            <a:ext cx="7402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神威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太湖之光（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Sunway TaihuLight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en-US" altLang="zh-CN" sz="2400">
                <a:solidFill>
                  <a:srgbClr val="0070C0"/>
                </a:solidFill>
                <a:ea typeface="黑体" panose="02010609060101010101" pitchFamily="49" charset="-122"/>
              </a:rPr>
              <a:t>in</a:t>
            </a:r>
            <a:r>
              <a:rPr lang="en-US" altLang="zh-CN" sz="24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黑体" panose="02010609060101010101" pitchFamily="49" charset="-122"/>
              </a:rPr>
              <a:t>the</a:t>
            </a:r>
            <a:r>
              <a:rPr lang="en-US" altLang="zh-CN" sz="24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smtClean="0">
                <a:solidFill>
                  <a:srgbClr val="0070C0"/>
                </a:solidFill>
                <a:ea typeface="黑体" panose="02010609060101010101" pitchFamily="49" charset="-122"/>
              </a:rPr>
              <a:t>Top500</a:t>
            </a:r>
            <a:endParaRPr lang="zh-CN" altLang="en-US" sz="240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12" y="1013253"/>
            <a:ext cx="7669788" cy="50618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639" y="3344137"/>
            <a:ext cx="1202573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</a:rPr>
              <a:t>Efficiency</a:t>
            </a:r>
            <a:endParaRPr lang="zh-CN" altLang="en-US" sz="200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897924" y="562405"/>
            <a:ext cx="1222278" cy="131663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474212" y="1909443"/>
            <a:ext cx="738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83159" y="172477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74.2%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0" name="文本框 1"/>
          <p:cNvSpPr txBox="1"/>
          <p:nvPr/>
        </p:nvSpPr>
        <p:spPr>
          <a:xfrm>
            <a:off x="316168" y="125454"/>
            <a:ext cx="7402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神威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太湖之光（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Sunway TaihuLight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en-US" altLang="zh-CN" sz="2400">
                <a:solidFill>
                  <a:srgbClr val="0070C0"/>
                </a:solidFill>
                <a:ea typeface="黑体" panose="02010609060101010101" pitchFamily="49" charset="-122"/>
              </a:rPr>
              <a:t>in</a:t>
            </a:r>
            <a:r>
              <a:rPr lang="en-US" altLang="zh-CN" sz="24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黑体" panose="02010609060101010101" pitchFamily="49" charset="-122"/>
              </a:rPr>
              <a:t>the</a:t>
            </a:r>
            <a:r>
              <a:rPr lang="en-US" altLang="zh-CN" sz="24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smtClean="0">
                <a:solidFill>
                  <a:srgbClr val="0070C0"/>
                </a:solidFill>
                <a:ea typeface="黑体" panose="02010609060101010101" pitchFamily="49" charset="-122"/>
              </a:rPr>
              <a:t>Top500</a:t>
            </a:r>
            <a:endParaRPr lang="zh-CN" altLang="en-US" sz="240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10" name="文本框 1"/>
          <p:cNvSpPr txBox="1"/>
          <p:nvPr/>
        </p:nvSpPr>
        <p:spPr>
          <a:xfrm>
            <a:off x="316168" y="125454"/>
            <a:ext cx="6146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神威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太湖之光（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Sunway TaihuLight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>
                <a:solidFill>
                  <a:srgbClr val="0070C0"/>
                </a:solidFill>
                <a:ea typeface="黑体" panose="02010609060101010101" pitchFamily="49" charset="-122"/>
              </a:rPr>
              <a:t>应用</a:t>
            </a:r>
            <a:endParaRPr lang="zh-CN" altLang="en-US" sz="240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2255" y="1142365"/>
            <a:ext cx="4230370" cy="2759761"/>
            <a:chOff x="579255" y="1066800"/>
            <a:chExt cx="3671198" cy="2760263"/>
          </a:xfrm>
        </p:grpSpPr>
        <p:pic>
          <p:nvPicPr>
            <p:cNvPr id="2050" name="Picture 2" descr="http://www.nsccwx.cn/kindeditor-4.1.10/attached/image/20160414/20160414093229_38394.jp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" b="5783"/>
            <a:stretch>
              <a:fillRect/>
            </a:stretch>
          </p:blipFill>
          <p:spPr bwMode="auto">
            <a:xfrm>
              <a:off x="668041" y="1066800"/>
              <a:ext cx="3582412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579255" y="2996967"/>
              <a:ext cx="3671198" cy="8300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基于国产平台的国产地球系统</a:t>
              </a:r>
              <a:r>
                <a:rPr lang="zh-CN" altLang="en-US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模式</a:t>
              </a:r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62830" y="890905"/>
            <a:ext cx="3856355" cy="2855690"/>
            <a:chOff x="4863401" y="984625"/>
            <a:chExt cx="3505670" cy="2735709"/>
          </a:xfrm>
        </p:grpSpPr>
        <p:pic>
          <p:nvPicPr>
            <p:cNvPr id="1026" name="Picture 2" descr="http://www.nsccwx.cn/kindeditor-4.1.10/attached/image/20160619/20160619164327_91922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4" t="51859" r="17128" b="6405"/>
            <a:stretch>
              <a:fillRect/>
            </a:stretch>
          </p:blipFill>
          <p:spPr bwMode="auto">
            <a:xfrm>
              <a:off x="4863402" y="984625"/>
              <a:ext cx="3505669" cy="2269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4863401" y="3279302"/>
              <a:ext cx="3505669" cy="441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真实感动漫渲染系统</a:t>
              </a:r>
              <a:endParaRPr lang="zh-CN" altLang="en-US" i="0">
                <a:solidFill>
                  <a:schemeClr val="bg1"/>
                </a:solidFill>
                <a:effectLst/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9256" y="3883524"/>
            <a:ext cx="3671198" cy="2217290"/>
            <a:chOff x="603250" y="3759200"/>
            <a:chExt cx="3835401" cy="2080523"/>
          </a:xfrm>
        </p:grpSpPr>
        <p:pic>
          <p:nvPicPr>
            <p:cNvPr id="1028" name="Picture 4" descr="http://www.nsccwx.cn/kindeditor-4.1.10/attached/image/20160414/20160414091529_5382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" t="-296" r="1174" b="60741"/>
            <a:stretch>
              <a:fillRect/>
            </a:stretch>
          </p:blipFill>
          <p:spPr bwMode="auto">
            <a:xfrm>
              <a:off x="603250" y="3759200"/>
              <a:ext cx="3835400" cy="169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603251" y="5470391"/>
              <a:ext cx="3835400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航天飞行器统一算法数值模拟</a:t>
              </a:r>
              <a:endParaRPr lang="zh-CN" altLang="en-US" i="0">
                <a:solidFill>
                  <a:schemeClr val="bg1"/>
                </a:solidFill>
                <a:effectLst/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pic>
        <p:nvPicPr>
          <p:cNvPr id="14" name="Picture 2" descr="http://www.nsccwx.cn/kindeditor-4.1.10/attached/image/20160620/20160620092031_2535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998" r="1600" b="11222"/>
          <a:stretch>
            <a:fillRect/>
          </a:stretch>
        </p:blipFill>
        <p:spPr bwMode="auto">
          <a:xfrm>
            <a:off x="4862830" y="3902075"/>
            <a:ext cx="3707765" cy="20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4863400" y="5922627"/>
            <a:ext cx="350566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岛礁建设浮式平台</a:t>
            </a:r>
            <a:endParaRPr lang="zh-CN" altLang="en-US" i="0">
              <a:solidFill>
                <a:schemeClr val="bg1"/>
              </a:solidFill>
              <a:effectLst/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10" name="文本框 1"/>
          <p:cNvSpPr txBox="1"/>
          <p:nvPr/>
        </p:nvSpPr>
        <p:spPr>
          <a:xfrm>
            <a:off x="316168" y="125454"/>
            <a:ext cx="6146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神威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太湖之光（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Sunway TaihuLight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>
                <a:solidFill>
                  <a:srgbClr val="0070C0"/>
                </a:solidFill>
                <a:ea typeface="黑体" panose="02010609060101010101" pitchFamily="49" charset="-122"/>
              </a:rPr>
              <a:t>应用</a:t>
            </a:r>
            <a:endParaRPr lang="zh-CN" altLang="en-US" sz="240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7358" y="1272321"/>
            <a:ext cx="7302272" cy="4613772"/>
            <a:chOff x="659077" y="1371175"/>
            <a:chExt cx="7302272" cy="4613772"/>
          </a:xfrm>
        </p:grpSpPr>
        <p:pic>
          <p:nvPicPr>
            <p:cNvPr id="2052" name="Picture 4" descr="http://www.nsccwx.cn/image/rander/rA3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078" y="1371175"/>
              <a:ext cx="7302271" cy="4227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659077" y="5615615"/>
              <a:ext cx="7302271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超大规模云渲染</a:t>
              </a:r>
              <a:endParaRPr lang="zh-CN" altLang="en-US" i="0">
                <a:solidFill>
                  <a:schemeClr val="bg1"/>
                </a:solidFill>
                <a:effectLst/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10" name="文本框 1"/>
          <p:cNvSpPr txBox="1"/>
          <p:nvPr/>
        </p:nvSpPr>
        <p:spPr>
          <a:xfrm>
            <a:off x="316168" y="1254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ea typeface="黑体" panose="02010609060101010101" pitchFamily="49" charset="-122"/>
              </a:rPr>
              <a:t>参考资料</a:t>
            </a:r>
            <a:endParaRPr lang="zh-CN" altLang="en-US" sz="240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" y="1365250"/>
            <a:ext cx="5892800" cy="4603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https://www.top50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</a:rPr>
              <a:t>0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.org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1795145"/>
            <a:ext cx="5932170" cy="4603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>
                <a:latin typeface="等线" panose="02010600030101010101" charset="-122"/>
                <a:ea typeface="等线" panose="02010600030101010101" charset="-122"/>
              </a:rPr>
              <a:t>http://</a:t>
            </a:r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www.nscc-gz.cn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2224405"/>
            <a:ext cx="6742430" cy="4603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http://www.nsccwx.</a:t>
            </a:r>
            <a:r>
              <a:rPr lang="zh-CN" altLang="en-US" smtClean="0">
                <a:latin typeface="等线" panose="02010600030101010101" charset="-122"/>
                <a:ea typeface="等线" panose="02010600030101010101" charset="-122"/>
              </a:rPr>
              <a:t>cn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矩形 8">
            <a:hlinkClick r:id="rId1"/>
          </p:cNvPr>
          <p:cNvSpPr/>
          <p:nvPr/>
        </p:nvSpPr>
        <p:spPr>
          <a:xfrm>
            <a:off x="457200" y="2654300"/>
            <a:ext cx="6849110" cy="3371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600" smtClean="0">
                <a:latin typeface="等线" panose="02010600030101010101" charset="-122"/>
                <a:ea typeface="等线" panose="02010600030101010101" charset="-122"/>
              </a:rPr>
              <a:t>神威</a:t>
            </a:r>
            <a:r>
              <a:rPr lang="en-US" altLang="zh-CN" sz="1600" smtClean="0">
                <a:latin typeface="等线" panose="02010600030101010101" charset="-122"/>
                <a:ea typeface="等线" panose="02010600030101010101" charset="-122"/>
              </a:rPr>
              <a:t>·</a:t>
            </a:r>
            <a:r>
              <a:rPr lang="zh-CN" altLang="en-US" sz="1600" smtClean="0">
                <a:latin typeface="等线" panose="02010600030101010101" charset="-122"/>
                <a:ea typeface="等线" panose="02010600030101010101" charset="-122"/>
              </a:rPr>
              <a:t>太湖之光 宣传手册</a:t>
            </a:r>
            <a:endParaRPr lang="zh-CN" altLang="en-US" sz="160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200" y="3053080"/>
            <a:ext cx="7665720" cy="4603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https://en.wikipedia.org/wiki/Tianhe-2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7200" y="3481705"/>
            <a:ext cx="7993380" cy="4603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https://en.wikipedia.org/wiki/Sunway_TaihuLight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3" name="矩形 12">
            <a:hlinkClick r:id="rId2"/>
          </p:cNvPr>
          <p:cNvSpPr/>
          <p:nvPr/>
        </p:nvSpPr>
        <p:spPr>
          <a:xfrm>
            <a:off x="457200" y="3910330"/>
            <a:ext cx="7912100" cy="4603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mtClean="0">
                <a:latin typeface="等线" panose="02010600030101010101" charset="-122"/>
                <a:ea typeface="等线" panose="02010600030101010101" charset="-122"/>
              </a:rPr>
              <a:t>Visit to NUDT, Jack Dongarra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" y="4338955"/>
            <a:ext cx="7722235" cy="4603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http://tech.hexun.com/2013-07-17/156240746.html</a:t>
            </a:r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5" name="图片 14">
            <a:hlinkClick r:id="rId1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45" y="2710248"/>
            <a:ext cx="249506" cy="249506"/>
          </a:xfrm>
          <a:prstGeom prst="rect">
            <a:avLst/>
          </a:prstGeom>
        </p:spPr>
      </p:pic>
      <p:pic>
        <p:nvPicPr>
          <p:cNvPr id="19" name="图片 18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38" y="3970003"/>
            <a:ext cx="249506" cy="249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zh-CN" altLang="en-US" sz="3200" dirty="0">
                <a:sym typeface="+mn-ea"/>
              </a:rPr>
              <a:t>第三章  典型并行计算机系统介绍</a:t>
            </a:r>
            <a:endParaRPr lang="zh-CN" altLang="en-US" sz="3200" dirty="0" smtClean="0"/>
          </a:p>
        </p:txBody>
      </p:sp>
      <p:sp>
        <p:nvSpPr>
          <p:cNvPr id="586755" name="Rectangle 3"/>
          <p:cNvSpPr>
            <a:spLocks noGrp="1" noChangeArrowheads="1"/>
          </p:cNvSpPr>
          <p:nvPr>
            <p:ph sz="quarter" idx="12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sz="2800" kern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3.1 共享存储多处理机系统</a:t>
            </a:r>
            <a:endParaRPr sz="2800" kern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sz="2400" kern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3.1.1 对称多处理机SMP结构特性</a:t>
            </a:r>
            <a:endParaRPr sz="2400" kern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sz="2800" kern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3.2 分布存储多计算机系统</a:t>
            </a:r>
            <a:endParaRPr sz="2800" kern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sz="2400" kern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3.2.1 大规模并行机MPP结构特性</a:t>
            </a:r>
            <a:endParaRPr sz="2400" kern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sz="2800" kern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3.3 分布共享存储多计算机系统</a:t>
            </a:r>
            <a:endParaRPr sz="2800" kern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sz="2400" kern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3.3.1 分布共享存储计算机系统特性</a:t>
            </a:r>
            <a:endParaRPr sz="2400" kern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sz="2800" kern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3.4 机群系统</a:t>
            </a:r>
            <a:endParaRPr sz="2800" kern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sz="2400" kern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3.4.1 大规模并行处理系统MPP机群SP2</a:t>
            </a:r>
            <a:endParaRPr sz="2400" kern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sz="2400" kern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3.4.2 工作站机群COW</a:t>
            </a:r>
            <a:endParaRPr sz="2400" kern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  <a:p>
            <a:pPr eaLnBrk="1" hangingPunct="1">
              <a:defRPr/>
            </a:pPr>
            <a:endParaRPr lang="en-US" altLang="zh-CN" sz="2400" smtClean="0"/>
          </a:p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506060-BDE5-4155-AABE-D89AA817A3E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7" name="页脚占位符 3"/>
          <p:cNvSpPr txBox="1"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5pPr>
          </a:lstStyle>
          <a:p>
            <a:pPr lvl="0" eaLnBrk="1" hangingPunct="1">
              <a:spcBef>
                <a:spcPct val="0"/>
              </a:spcBef>
            </a:pPr>
            <a:endParaRPr lang="zh-CN" altLang="en-US" sz="1400" dirty="0">
              <a:solidFill>
                <a:schemeClr val="tx1"/>
              </a:solidFill>
              <a:effectLst/>
              <a:ea typeface="创艺简黑体" pitchFamily="2" charset="-122"/>
            </a:endParaRPr>
          </a:p>
        </p:txBody>
      </p:sp>
      <p:sp>
        <p:nvSpPr>
          <p:cNvPr id="7" name="灯片编号占位符 4"/>
          <p:cNvSpPr txBox="1">
            <a:spLocks noGrp="1"/>
          </p:cNvSpPr>
          <p:nvPr>
            <p:ph type="sldNum" sz="quarter" idx="11"/>
          </p:nvPr>
        </p:nvSpPr>
        <p:spPr bwMode="auto"/>
        <p:txBody>
          <a:bodyPr vert="horz" wrap="square" lIns="91440" tIns="45720" rIns="91440" bIns="45720" numCol="1" anchor="t" anchorCtr="0" compatLnSpc="1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5pPr>
          </a:lstStyle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sz="140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</a:fld>
            <a:endParaRPr lang="zh-CN" altLang="en-US" sz="1400" dirty="0">
              <a:solidFill>
                <a:schemeClr val="bg1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102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dirty="0"/>
              <a:t>对称多处理机</a:t>
            </a:r>
            <a:r>
              <a:rPr lang="en-US" altLang="zh-CN" dirty="0"/>
              <a:t>SMP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SMP: 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采用商用微处理器，通常有片上和片外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Cache，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基于总线连接，集中式共享存储，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UMA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结构</a:t>
            </a: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例子：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SGI Power Challenge, DEC Alpha Server,Dawning 1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5557" name="Rectangle 5"/>
          <p:cNvSpPr>
            <a:spLocks noChangeArrowheads="1"/>
          </p:cNvSpPr>
          <p:nvPr/>
        </p:nvSpPr>
        <p:spPr bwMode="auto">
          <a:xfrm>
            <a:off x="3230563" y="290036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026" name="Object 4"/>
          <p:cNvGraphicFramePr/>
          <p:nvPr/>
        </p:nvGraphicFramePr>
        <p:xfrm>
          <a:off x="1252855" y="2394268"/>
          <a:ext cx="6400800" cy="252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285240" imgH="915670" progId="Visio.Drawing.6">
                  <p:embed/>
                </p:oleObj>
              </mc:Choice>
              <mc:Fallback>
                <p:oleObj name="" r:id="rId1" imgW="1285240" imgH="915670" progId="Visio.Drawing.6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2855" y="2394268"/>
                        <a:ext cx="6400800" cy="2525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1" name="页脚占位符 3"/>
          <p:cNvSpPr txBox="1"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5pPr>
          </a:lstStyle>
          <a:p>
            <a:pPr lvl="0" eaLnBrk="1" hangingPunct="1">
              <a:spcBef>
                <a:spcPct val="0"/>
              </a:spcBef>
            </a:pPr>
            <a:r>
              <a:rPr lang="zh-CN" altLang="en-US" sz="1400" dirty="0">
                <a:solidFill>
                  <a:schemeClr val="tx1"/>
                </a:solidFill>
                <a:effectLst/>
                <a:ea typeface="创艺简黑体" pitchFamily="2" charset="-122"/>
              </a:rPr>
              <a:t>）</a:t>
            </a:r>
            <a:endParaRPr lang="zh-CN" altLang="en-US" sz="1400" dirty="0">
              <a:solidFill>
                <a:schemeClr val="tx1"/>
              </a:solidFill>
              <a:effectLst/>
              <a:ea typeface="创艺简黑体" pitchFamily="2" charset="-122"/>
            </a:endParaRPr>
          </a:p>
        </p:txBody>
      </p:sp>
      <p:sp>
        <p:nvSpPr>
          <p:cNvPr id="7" name="灯片编号占位符 4"/>
          <p:cNvSpPr txBox="1">
            <a:spLocks noGrp="1"/>
          </p:cNvSpPr>
          <p:nvPr>
            <p:ph type="sldNum" sz="quarter" idx="11"/>
          </p:nvPr>
        </p:nvSpPr>
        <p:spPr bwMode="auto"/>
        <p:txBody>
          <a:bodyPr vert="horz" wrap="square" lIns="91440" tIns="45720" rIns="91440" bIns="45720" numCol="1" anchor="t" anchorCtr="0" compatLnSpc="1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5pPr>
          </a:lstStyle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sz="140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</a:fld>
            <a:endParaRPr lang="zh-CN" altLang="en-US" sz="1400" dirty="0">
              <a:solidFill>
                <a:schemeClr val="bg1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205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dirty="0"/>
              <a:t>大规模并行机</a:t>
            </a:r>
            <a:r>
              <a:rPr lang="en-US" altLang="zh-CN" dirty="0"/>
              <a:t>MPP</a:t>
            </a:r>
            <a:endParaRPr lang="en-US" altLang="zh-CN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成百上千个处理器组成的大规模计算机系统，规模是变化的。</a:t>
            </a: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NORMA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结构，高总计带宽，相对低延迟，定制互连。</a:t>
            </a: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可扩放性：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Processors, Memory, Bandwidth, I/O, 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平衡设计</a:t>
            </a: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系统成本：商用处理器，相对稳定的结构，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SMP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节点，分布</a:t>
            </a: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通用性和可用性：不同的应用，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PVM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 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MPI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，交互，批处理，互连对用户透明，单一系统映象</a:t>
            </a: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通信要求：高于标准的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LAN</a:t>
            </a: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较大存储器和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I/O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能力</a:t>
            </a: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现在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MPP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与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Cluster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难以区别</a:t>
            </a: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例子：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Intel Option Red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IBM SP2, Dawning 1000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7605" name="Rectangle 5"/>
          <p:cNvSpPr>
            <a:spLocks noChangeArrowheads="1"/>
          </p:cNvSpPr>
          <p:nvPr/>
        </p:nvSpPr>
        <p:spPr bwMode="auto">
          <a:xfrm>
            <a:off x="3219450" y="262096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050" name="Object 4"/>
          <p:cNvGraphicFramePr/>
          <p:nvPr/>
        </p:nvGraphicFramePr>
        <p:xfrm>
          <a:off x="4460240" y="3376295"/>
          <a:ext cx="3695700" cy="22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849120" imgH="1367155" progId="Visio.Drawing.6">
                  <p:embed/>
                </p:oleObj>
              </mc:Choice>
              <mc:Fallback>
                <p:oleObj name="" r:id="rId1" imgW="1849120" imgH="1367155" progId="Visio.Drawing.6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60240" y="3376295"/>
                        <a:ext cx="3695700" cy="2208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灯片编号占位符 4"/>
          <p:cNvSpPr txBox="1">
            <a:spLocks noGrp="1"/>
          </p:cNvSpPr>
          <p:nvPr>
            <p:ph type="sldNum" sz="quarter" idx="11"/>
          </p:nvPr>
        </p:nvSpPr>
        <p:spPr bwMode="auto"/>
        <p:txBody>
          <a:bodyPr vert="horz" wrap="square" lIns="91440" tIns="45720" rIns="91440" bIns="45720" numCol="1" anchor="t" anchorCtr="0" compatLnSpc="1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bg2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+mn-cs"/>
              </a:defRPr>
            </a:lvl5pPr>
          </a:lstStyle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sz="140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</a:fld>
            <a:endParaRPr lang="zh-CN" altLang="en-US" sz="1400" dirty="0">
              <a:solidFill>
                <a:schemeClr val="bg1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1331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DSM</a:t>
            </a:r>
            <a:r>
              <a:rPr lang="zh-CN" altLang="en-US" dirty="0"/>
              <a:t>计算机系统特性</a:t>
            </a:r>
            <a:endParaRPr lang="zh-CN" altLang="en-US" dirty="0"/>
          </a:p>
        </p:txBody>
      </p:sp>
      <p:sp>
        <p:nvSpPr>
          <p:cNvPr id="59289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DSM结构特性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55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共享存储系统采用分布共享，减少集中共享的冲突</a:t>
            </a:r>
            <a:endParaRPr kumimoji="0" lang="en-US" altLang="zh-CN" sz="2055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55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采用高速缓存来缓和由共享引起的冲突和分布存储引起的长延迟</a:t>
            </a:r>
            <a:endParaRPr kumimoji="0" lang="en-US" altLang="zh-CN" sz="2055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55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保持了共享编程的方便性和软件的可移植性</a:t>
            </a:r>
            <a:endParaRPr kumimoji="0" lang="en-US" altLang="zh-CN" sz="2055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存储一致性问题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55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非均匀存储访问和高速缓存一致性问题</a:t>
            </a:r>
            <a:endParaRPr kumimoji="0" lang="en-US" altLang="zh-CN" sz="2055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55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影响了一些技术的应用和系统的可扩放性</a:t>
            </a:r>
            <a:endParaRPr kumimoji="0" lang="en-US" altLang="zh-CN" sz="2055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DSM系统分类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55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硬件实现的共享存储：CC-NUMA、NCC-NUMA、COMA</a:t>
            </a:r>
            <a:endParaRPr kumimoji="0" lang="en-US" altLang="zh-CN" sz="2055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55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软件实现的共享存储：共享虚拟存储(SVM)</a:t>
            </a:r>
            <a:endParaRPr kumimoji="0" lang="en-US" altLang="zh-CN" sz="2055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典型机器：SGI Origin 2000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典型软件：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JiaJia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（佳佳）（实现锁的高速缓存一致性协议）</a:t>
            </a: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2900" name="Rectangle 4"/>
          <p:cNvSpPr>
            <a:spLocks noChangeArrowheads="1"/>
          </p:cNvSpPr>
          <p:nvPr/>
        </p:nvSpPr>
        <p:spPr bwMode="auto">
          <a:xfrm>
            <a:off x="3219450" y="262096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>
              <a:hlinkClick r:id="rId1"/>
            </a:endParaRPr>
          </a:p>
          <a:p>
            <a:r>
              <a:rPr lang="en-US" altLang="zh-CN">
                <a:hlinkClick r:id="rId1"/>
              </a:rPr>
              <a:t>国家最高科学技术奖获奖人金怡濂</a:t>
            </a:r>
            <a:endParaRPr lang="en-US" altLang="zh-CN">
              <a:hlinkClick r:id="rId1"/>
            </a:endParaRPr>
          </a:p>
          <a:p>
            <a:endParaRPr lang="en-US" altLang="zh-CN">
              <a:hlinkClick r:id="rId1"/>
            </a:endParaRPr>
          </a:p>
          <a:p>
            <a:r>
              <a:rPr lang="en-US" altLang="zh-CN">
                <a:hlinkClick r:id="rId2"/>
              </a:rPr>
              <a:t>“最强大脑”！它的国防意义堪比“两弹一星”</a:t>
            </a:r>
            <a:endParaRPr lang="en-US" altLang="zh-CN">
              <a:hlinkClick r:id="rId1"/>
            </a:endParaRPr>
          </a:p>
          <a:p>
            <a:endParaRPr lang="en-US" altLang="zh-CN">
              <a:hlinkClick r:id="rId1"/>
            </a:endParaRPr>
          </a:p>
          <a:p>
            <a:r>
              <a:rPr lang="en-US" altLang="zh-CN">
                <a:hlinkClick r:id="rId3"/>
              </a:rPr>
              <a:t>“中国超算冠军宝座或难保 应用远滞后于能力发展”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>
                <a:hlinkClick r:id="rId4"/>
              </a:rPr>
              <a:t>“全国人大代表吴立新：应尽快启动E级超算建设”</a:t>
            </a:r>
            <a:endParaRPr lang="en-US" altLang="zh-CN">
              <a:hlinkClick r:id="rId4"/>
            </a:endParaRPr>
          </a:p>
          <a:p>
            <a:pPr lvl="0"/>
            <a:endParaRPr lang="en-US" altLang="zh-CN"/>
          </a:p>
          <a:p>
            <a:pPr lvl="0"/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fld id="{86BC0F84-B84D-42DF-AC2C-C565AF19FF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51153" y="2890391"/>
            <a:ext cx="24416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超级计算机</a:t>
            </a:r>
            <a:endParaRPr lang="en-US" altLang="zh-CN" sz="20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天河二号</a:t>
            </a:r>
            <a:endParaRPr lang="zh-CN" altLang="en-US" sz="44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1063" y="80386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天河二号 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&amp; 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神威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太湖之光</a:t>
            </a:r>
            <a:endParaRPr lang="zh-CN" altLang="en-US" sz="24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日期占位符 23"/>
          <p:cNvSpPr>
            <a:spLocks noGrp="1"/>
          </p:cNvSpPr>
          <p:nvPr>
            <p:ph type="dt" sz="half" idx="10"/>
          </p:nvPr>
        </p:nvSpPr>
        <p:spPr>
          <a:xfrm>
            <a:off x="7306491" y="6505302"/>
            <a:ext cx="1062580" cy="352698"/>
          </a:xfrm>
        </p:spPr>
        <p:txBody>
          <a:bodyPr/>
          <a:lstStyle/>
          <a:p>
            <a:fld id="{ED4C3088-8A19-40EF-BA82-89FB63C6C9C7}" type="datetime1">
              <a:rPr lang="zh-CN" altLang="en-US" smtClean="0"/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E177C9FE-7444-4D16-929B-B658F50EBD9F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6" name="文本框 1"/>
          <p:cNvSpPr txBox="1"/>
          <p:nvPr/>
        </p:nvSpPr>
        <p:spPr>
          <a:xfrm>
            <a:off x="316168" y="125454"/>
            <a:ext cx="6217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天河二号（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Tianhe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-2/</a:t>
            </a:r>
            <a:r>
              <a:rPr lang="en-US" altLang="zh-CN" sz="2400" err="1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MilkyWay</a:t>
            </a:r>
            <a:r>
              <a:rPr lang="en-US" altLang="zh-CN" sz="240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-</a:t>
            </a:r>
            <a:r>
              <a:rPr lang="en-US" altLang="zh-CN" sz="2400" smtClean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40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建造情况</a:t>
            </a:r>
            <a:endParaRPr lang="zh-CN" altLang="en-US" sz="24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19282" y="914679"/>
          <a:ext cx="7953902" cy="32359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593865"/>
                <a:gridCol w="536003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网站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  <a:hlinkClick r:id="rId1"/>
                        </a:rPr>
                        <a:t>http://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  <a:hlinkClick r:id="rId1"/>
                        </a:rPr>
                        <a:t>www.nscc-gz.cn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  <a:hlinkClick r:id="rId1"/>
                        </a:rPr>
                        <a:t>/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制造商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国防科大（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NUDT</a:t>
                      </a:r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）</a:t>
                      </a:r>
                      <a:r>
                        <a:rPr lang="en-US" altLang="zh-CN" baseline="0" smtClean="0">
                          <a:latin typeface="等线" panose="02010600030101010101" charset="-122"/>
                          <a:ea typeface="等线" panose="02010600030101010101" charset="-122"/>
                        </a:rPr>
                        <a:t> &amp; 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Inspur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位置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国家超算中心（广州）</a:t>
                      </a:r>
                      <a:r>
                        <a:rPr lang="en-US" altLang="zh-CN" err="1" smtClean="0">
                          <a:latin typeface="等线" panose="02010600030101010101" charset="-122"/>
                          <a:ea typeface="等线" panose="02010600030101010101" charset="-122"/>
                        </a:rPr>
                        <a:t>NSCC-GZ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占地面积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2"/>
                      <a:stretch>
                        <a:fillRect l="-48409" t="-313333" r="-114" b="-506667"/>
                      </a:stretch>
                    </a:blip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研发人员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约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1300</a:t>
                      </a:r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人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耗资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smtClean="0">
                          <a:solidFill>
                            <a:schemeClr val="tx1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$390 million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首次进入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Top500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2013.6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概况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170</a:t>
                      </a:r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个机柜，包括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125</a:t>
                      </a:r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个计算机柜、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8</a:t>
                      </a:r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个服务机柜、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13</a:t>
                      </a:r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个通信机柜、</a:t>
                      </a:r>
                      <a:r>
                        <a:rPr lang="en-US" altLang="zh-CN" smtClean="0">
                          <a:latin typeface="等线" panose="02010600030101010101" charset="-122"/>
                          <a:ea typeface="等线" panose="02010600030101010101" charset="-122"/>
                        </a:rPr>
                        <a:t>24</a:t>
                      </a:r>
                      <a:r>
                        <a:rPr lang="zh-CN" altLang="en-US" smtClean="0">
                          <a:latin typeface="等线" panose="02010600030101010101" charset="-122"/>
                          <a:ea typeface="等线" panose="02010600030101010101" charset="-122"/>
                        </a:rPr>
                        <a:t>个存储机柜</a:t>
                      </a:r>
                      <a:endParaRPr lang="zh-CN" altLang="en-US"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Tianhe-2 in National Supercomputer Center in Guangzhou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3" r="159" b="28209"/>
          <a:stretch>
            <a:fillRect/>
          </a:stretch>
        </p:blipFill>
        <p:spPr bwMode="auto">
          <a:xfrm>
            <a:off x="419282" y="4366054"/>
            <a:ext cx="4153430" cy="187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912" y="4360378"/>
            <a:ext cx="1262272" cy="18804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110" y="4360378"/>
            <a:ext cx="1251404" cy="1880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C">
      <a:majorFont>
        <a:latin typeface="Calibri Light"/>
        <a:ea typeface="黑体"/>
        <a:cs typeface=""/>
      </a:majorFont>
      <a:minorFont>
        <a:latin typeface="Calibri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3345</Words>
  <Application>WPS 演示</Application>
  <PresentationFormat>全屏显示(4:3)</PresentationFormat>
  <Paragraphs>459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Comic Sans MS</vt:lpstr>
      <vt:lpstr>黑体</vt:lpstr>
      <vt:lpstr>微软雅黑</vt:lpstr>
      <vt:lpstr>Calibri</vt:lpstr>
      <vt:lpstr>等线</vt:lpstr>
      <vt:lpstr>创艺简黑体</vt:lpstr>
      <vt:lpstr>Calibri Light</vt:lpstr>
      <vt:lpstr>Arial Unicode MS</vt:lpstr>
      <vt:lpstr>Office 主题</vt:lpstr>
      <vt:lpstr>Visio.Drawing.6</vt:lpstr>
      <vt:lpstr>Visio.Drawing.6</vt:lpstr>
      <vt:lpstr>并行计算 Parallel Computing</vt:lpstr>
      <vt:lpstr>并行计算——结构•算法•编程</vt:lpstr>
      <vt:lpstr>第三章  典型并行计算机系统介绍</vt:lpstr>
      <vt:lpstr>对称多处理机SMP（1）</vt:lpstr>
      <vt:lpstr>大规模并行机MPP</vt:lpstr>
      <vt:lpstr>DSM计算机系统特性</vt:lpstr>
      <vt:lpstr>新闻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并行计算</dc:title>
  <dc:creator>Xu Yun</dc:creator>
  <cp:lastModifiedBy>gzsun</cp:lastModifiedBy>
  <cp:revision>128</cp:revision>
  <dcterms:created xsi:type="dcterms:W3CDTF">2003-07-16T00:37:00Z</dcterms:created>
  <dcterms:modified xsi:type="dcterms:W3CDTF">2020-03-03T11:19:26Z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4</vt:r8>
  </property>
  <property fmtid="{D5CDD505-2E9C-101B-9397-08002B2CF9AE}" pid="3" name="KSOProductBuildVer">
    <vt:lpwstr>2052-11.1.0.8013</vt:lpwstr>
  </property>
</Properties>
</file>